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94" r:id="rId2"/>
    <p:sldId id="295" r:id="rId3"/>
    <p:sldId id="299" r:id="rId4"/>
    <p:sldId id="296" r:id="rId5"/>
    <p:sldId id="297" r:id="rId6"/>
    <p:sldId id="298" r:id="rId7"/>
    <p:sldId id="300" r:id="rId8"/>
    <p:sldId id="301" r:id="rId9"/>
    <p:sldId id="302" r:id="rId10"/>
    <p:sldId id="304" r:id="rId11"/>
    <p:sldId id="303" r:id="rId12"/>
  </p:sldIdLst>
  <p:sldSz cx="9144000" cy="6858000" type="screen4x3"/>
  <p:notesSz cx="6669088" cy="9753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0033"/>
    <a:srgbClr val="990000"/>
    <a:srgbClr val="FF9900"/>
    <a:srgbClr val="A50021"/>
    <a:srgbClr val="CC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>
        <p:scale>
          <a:sx n="66" d="100"/>
          <a:sy n="66" d="100"/>
        </p:scale>
        <p:origin x="-16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6238"/>
            <a:ext cx="288925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266238"/>
            <a:ext cx="288925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90074DE-F264-4EF8-B9F2-791251B2683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826341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1838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632325"/>
            <a:ext cx="4891088" cy="438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Klicken Sie, um die Formate des Vorlagentextes zu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66238"/>
            <a:ext cx="288925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266238"/>
            <a:ext cx="288925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152361C-BF15-4492-8E34-521076B34CDE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59013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2361C-BF15-4492-8E34-521076B34CD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69435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 userDrawn="1"/>
        </p:nvSpPr>
        <p:spPr bwMode="auto">
          <a:xfrm>
            <a:off x="0" y="-459432"/>
            <a:ext cx="9144000" cy="3581400"/>
          </a:xfrm>
          <a:prstGeom prst="rect">
            <a:avLst/>
          </a:prstGeom>
          <a:solidFill>
            <a:srgbClr val="A5002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grpSp>
        <p:nvGrpSpPr>
          <p:cNvPr id="8197" name="Group 5"/>
          <p:cNvGrpSpPr>
            <a:grpSpLocks/>
          </p:cNvGrpSpPr>
          <p:nvPr userDrawn="1"/>
        </p:nvGrpSpPr>
        <p:grpSpPr bwMode="auto">
          <a:xfrm>
            <a:off x="7668344" y="-243408"/>
            <a:ext cx="1251248" cy="1152128"/>
            <a:chOff x="3120" y="144"/>
            <a:chExt cx="480" cy="480"/>
          </a:xfrm>
        </p:grpSpPr>
        <p:sp>
          <p:nvSpPr>
            <p:cNvPr id="8198" name="Oval 6"/>
            <p:cNvSpPr>
              <a:spLocks noChangeArrowheads="1"/>
            </p:cNvSpPr>
            <p:nvPr userDrawn="1"/>
          </p:nvSpPr>
          <p:spPr bwMode="auto">
            <a:xfrm>
              <a:off x="3198" y="222"/>
              <a:ext cx="324" cy="324"/>
            </a:xfrm>
            <a:prstGeom prst="ellipse">
              <a:avLst/>
            </a:prstGeom>
            <a:solidFill>
              <a:srgbClr val="FF99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199" name="Oval 7"/>
            <p:cNvSpPr>
              <a:spLocks noChangeArrowheads="1"/>
            </p:cNvSpPr>
            <p:nvPr userDrawn="1"/>
          </p:nvSpPr>
          <p:spPr bwMode="auto">
            <a:xfrm>
              <a:off x="3120" y="144"/>
              <a:ext cx="480" cy="480"/>
            </a:xfrm>
            <a:prstGeom prst="ellipse">
              <a:avLst/>
            </a:prstGeom>
            <a:noFill/>
            <a:ln w="28575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8200" name="Line 8"/>
          <p:cNvSpPr>
            <a:spLocks noChangeShapeType="1"/>
          </p:cNvSpPr>
          <p:nvPr userDrawn="1"/>
        </p:nvSpPr>
        <p:spPr bwMode="auto">
          <a:xfrm>
            <a:off x="467544" y="3581400"/>
            <a:ext cx="0" cy="3276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8201" name="Line 9"/>
          <p:cNvSpPr>
            <a:spLocks noChangeShapeType="1"/>
          </p:cNvSpPr>
          <p:nvPr userDrawn="1"/>
        </p:nvSpPr>
        <p:spPr bwMode="auto">
          <a:xfrm>
            <a:off x="8748464" y="3581400"/>
            <a:ext cx="0" cy="3276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8202" name="Line 10"/>
          <p:cNvSpPr>
            <a:spLocks noChangeShapeType="1"/>
          </p:cNvSpPr>
          <p:nvPr userDrawn="1"/>
        </p:nvSpPr>
        <p:spPr bwMode="auto">
          <a:xfrm>
            <a:off x="-180528" y="5085184"/>
            <a:ext cx="9324528" cy="20216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8204" name="Text Box 12"/>
          <p:cNvSpPr txBox="1">
            <a:spLocks noChangeArrowheads="1"/>
          </p:cNvSpPr>
          <p:nvPr userDrawn="1"/>
        </p:nvSpPr>
        <p:spPr bwMode="auto">
          <a:xfrm>
            <a:off x="539552" y="6581001"/>
            <a:ext cx="45510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 smtClean="0">
                <a:solidFill>
                  <a:srgbClr val="A50021"/>
                </a:solidFill>
                <a:latin typeface="Futura Lt BT" pitchFamily="34" charset="0"/>
              </a:rPr>
              <a:t>Scientific</a:t>
            </a:r>
            <a:r>
              <a:rPr lang="de-DE" sz="1200" baseline="0" dirty="0" smtClean="0">
                <a:solidFill>
                  <a:srgbClr val="A50021"/>
                </a:solidFill>
                <a:latin typeface="Futura Lt BT" pitchFamily="34" charset="0"/>
              </a:rPr>
              <a:t> Paper </a:t>
            </a:r>
            <a:r>
              <a:rPr lang="de-DE" sz="1200" baseline="0" dirty="0" err="1" smtClean="0">
                <a:solidFill>
                  <a:srgbClr val="A50021"/>
                </a:solidFill>
                <a:latin typeface="Futura Lt BT" pitchFamily="34" charset="0"/>
              </a:rPr>
              <a:t>Presentation</a:t>
            </a:r>
            <a:r>
              <a:rPr lang="de-DE" sz="1200" baseline="0" dirty="0" smtClean="0">
                <a:solidFill>
                  <a:srgbClr val="A50021"/>
                </a:solidFill>
                <a:latin typeface="Futura Lt BT" pitchFamily="34" charset="0"/>
              </a:rPr>
              <a:t> </a:t>
            </a:r>
            <a:endParaRPr lang="en-US" sz="1200" dirty="0">
              <a:solidFill>
                <a:srgbClr val="A50021"/>
              </a:solidFill>
              <a:latin typeface="Futura Lt BT" pitchFamily="34" charset="0"/>
            </a:endParaRPr>
          </a:p>
        </p:txBody>
      </p:sp>
      <p:sp>
        <p:nvSpPr>
          <p:cNvPr id="8205" name="Text Box 13"/>
          <p:cNvSpPr txBox="1">
            <a:spLocks noChangeArrowheads="1"/>
          </p:cNvSpPr>
          <p:nvPr userDrawn="1"/>
        </p:nvSpPr>
        <p:spPr bwMode="auto">
          <a:xfrm>
            <a:off x="4953000" y="6583363"/>
            <a:ext cx="3886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200" baseline="0" dirty="0" smtClean="0">
                <a:solidFill>
                  <a:srgbClr val="A50021"/>
                </a:solidFill>
                <a:latin typeface="Futura Lt BT" pitchFamily="34" charset="0"/>
              </a:rPr>
              <a:t> </a:t>
            </a:r>
            <a:endParaRPr lang="en-US" sz="1200" dirty="0">
              <a:solidFill>
                <a:srgbClr val="A50021"/>
              </a:solidFill>
              <a:latin typeface="Futura Lt BT" pitchFamily="34" charset="0"/>
            </a:endParaRPr>
          </a:p>
        </p:txBody>
      </p:sp>
      <p:sp>
        <p:nvSpPr>
          <p:cNvPr id="19" name="Foliennummernplatzhalter 18"/>
          <p:cNvSpPr>
            <a:spLocks noGrp="1"/>
          </p:cNvSpPr>
          <p:nvPr>
            <p:ph type="sldNum" sz="quarter" idx="10"/>
          </p:nvPr>
        </p:nvSpPr>
        <p:spPr>
          <a:xfrm>
            <a:off x="0" y="6093296"/>
            <a:ext cx="467544" cy="76470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2" name="Textfeld 21"/>
          <p:cNvSpPr txBox="1"/>
          <p:nvPr userDrawn="1"/>
        </p:nvSpPr>
        <p:spPr>
          <a:xfrm>
            <a:off x="2051720" y="2348880"/>
            <a:ext cx="4392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Scientific</a:t>
            </a:r>
            <a:r>
              <a:rPr lang="de-DE" baseline="0" dirty="0" smtClean="0">
                <a:solidFill>
                  <a:schemeClr val="bg1"/>
                </a:solidFill>
                <a:latin typeface="+mn-lt"/>
              </a:rPr>
              <a:t> Paper </a:t>
            </a:r>
            <a:r>
              <a:rPr lang="de-DE" baseline="0" dirty="0" err="1" smtClean="0">
                <a:solidFill>
                  <a:schemeClr val="bg1"/>
                </a:solidFill>
                <a:latin typeface="+mn-lt"/>
              </a:rPr>
              <a:t>Presentation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3" name="Textfeld 22"/>
          <p:cNvSpPr txBox="1"/>
          <p:nvPr userDrawn="1"/>
        </p:nvSpPr>
        <p:spPr>
          <a:xfrm>
            <a:off x="827584" y="3645024"/>
            <a:ext cx="7128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2nd International Conference: Micro Perspectives for Decentralized Energy Supply</a:t>
            </a:r>
          </a:p>
          <a:p>
            <a:r>
              <a:rPr lang="en-US" dirty="0" smtClean="0"/>
              <a:t>Feb. 27 to Mar. 1, 2013 in Berlin, Germany</a:t>
            </a:r>
          </a:p>
          <a:p>
            <a:endParaRPr lang="de-DE" dirty="0"/>
          </a:p>
        </p:txBody>
      </p:sp>
      <p:sp>
        <p:nvSpPr>
          <p:cNvPr id="25" name="Bildplatzhalter 24"/>
          <p:cNvSpPr>
            <a:spLocks noGrp="1"/>
          </p:cNvSpPr>
          <p:nvPr>
            <p:ph type="pic" sz="quarter" idx="11" hasCustomPrompt="1"/>
          </p:nvPr>
        </p:nvSpPr>
        <p:spPr>
          <a:xfrm>
            <a:off x="179388" y="-242888"/>
            <a:ext cx="1871662" cy="1223963"/>
          </a:xfrm>
        </p:spPr>
        <p:txBody>
          <a:bodyPr/>
          <a:lstStyle>
            <a:lvl1pPr>
              <a:buNone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de-DE" dirty="0" err="1" smtClean="0">
                <a:solidFill>
                  <a:schemeClr val="bg1"/>
                </a:solidFill>
              </a:rPr>
              <a:t>Please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add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your</a:t>
            </a:r>
            <a:r>
              <a:rPr lang="de-DE" dirty="0" smtClean="0">
                <a:solidFill>
                  <a:schemeClr val="bg1"/>
                </a:solidFill>
              </a:rPr>
              <a:t>  logo </a:t>
            </a:r>
            <a:r>
              <a:rPr lang="de-DE" dirty="0" err="1" smtClean="0">
                <a:solidFill>
                  <a:schemeClr val="bg1"/>
                </a:solidFill>
              </a:rPr>
              <a:t>here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6336704" cy="9144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5C8725F-7DFC-4D6C-B783-8198EAFF7280}" type="slidenum">
              <a:rPr lang="en-US"/>
              <a:pPr/>
              <a:t>‹Nr.›</a:t>
            </a:fld>
            <a:endParaRPr lang="de-DE"/>
          </a:p>
          <a:p>
            <a:r>
              <a:rPr lang="de-DE"/>
              <a:t>---</a:t>
            </a:r>
          </a:p>
          <a:p>
            <a:r>
              <a:rPr lang="de-DE"/>
              <a:t>30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934200" y="152400"/>
            <a:ext cx="2057400" cy="6096000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62000" y="152400"/>
            <a:ext cx="6019800" cy="60960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70362CC-44CF-43CA-92D6-6C7C9FE15855}" type="slidenum">
              <a:rPr lang="en-US"/>
              <a:pPr/>
              <a:t>‹Nr.›</a:t>
            </a:fld>
            <a:endParaRPr lang="de-DE"/>
          </a:p>
          <a:p>
            <a:r>
              <a:rPr lang="de-DE"/>
              <a:t>---</a:t>
            </a:r>
          </a:p>
          <a:p>
            <a:r>
              <a:rPr lang="de-DE"/>
              <a:t>30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55576" y="1556792"/>
            <a:ext cx="7772400" cy="4876800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0E7C676-12DB-49ED-8CB6-EDC7BA95B750}" type="slidenum">
              <a:rPr lang="en-US"/>
              <a:pPr/>
              <a:t>‹Nr.›</a:t>
            </a:fld>
            <a:endParaRPr lang="de-DE"/>
          </a:p>
          <a:p>
            <a:r>
              <a:rPr lang="de-DE"/>
              <a:t>---</a:t>
            </a:r>
          </a:p>
          <a:p>
            <a:r>
              <a:rPr lang="de-DE"/>
              <a:t>30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FC780EE-CB73-4C52-BDFA-00FFB3B64763}" type="slidenum">
              <a:rPr lang="en-US"/>
              <a:pPr/>
              <a:t>‹Nr.›</a:t>
            </a:fld>
            <a:endParaRPr lang="de-DE"/>
          </a:p>
          <a:p>
            <a:r>
              <a:rPr lang="de-DE"/>
              <a:t>---</a:t>
            </a:r>
          </a:p>
          <a:p>
            <a:r>
              <a:rPr lang="de-DE"/>
              <a:t>30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6336704" cy="9144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62000" y="13716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24400" y="13716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9D24743-FC12-4E3F-9B40-7A0A0D781BF0}" type="slidenum">
              <a:rPr lang="en-US"/>
              <a:pPr/>
              <a:t>‹Nr.›</a:t>
            </a:fld>
            <a:endParaRPr lang="de-DE"/>
          </a:p>
          <a:p>
            <a:r>
              <a:rPr lang="de-DE"/>
              <a:t>---</a:t>
            </a:r>
          </a:p>
          <a:p>
            <a:r>
              <a:rPr lang="de-DE"/>
              <a:t>30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1F0B339-71E7-40B5-B83B-7AE180F45A0D}" type="slidenum">
              <a:rPr lang="en-US"/>
              <a:pPr/>
              <a:t>‹Nr.›</a:t>
            </a:fld>
            <a:endParaRPr lang="de-DE"/>
          </a:p>
          <a:p>
            <a:r>
              <a:rPr lang="de-DE"/>
              <a:t>---</a:t>
            </a:r>
          </a:p>
          <a:p>
            <a:r>
              <a:rPr lang="de-DE"/>
              <a:t>30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A6A6F3D-4872-4748-84BD-B8A92BB27F92}" type="slidenum">
              <a:rPr lang="en-US"/>
              <a:pPr/>
              <a:t>‹Nr.›</a:t>
            </a:fld>
            <a:endParaRPr lang="de-DE"/>
          </a:p>
          <a:p>
            <a:r>
              <a:rPr lang="de-DE"/>
              <a:t>---</a:t>
            </a:r>
          </a:p>
          <a:p>
            <a:r>
              <a:rPr lang="de-DE"/>
              <a:t>30</a:t>
            </a:r>
            <a:endParaRPr lang="en-US"/>
          </a:p>
        </p:txBody>
      </p:sp>
      <p:sp>
        <p:nvSpPr>
          <p:cNvPr id="5" name="Textfeld 4"/>
          <p:cNvSpPr txBox="1"/>
          <p:nvPr userDrawn="1"/>
        </p:nvSpPr>
        <p:spPr>
          <a:xfrm>
            <a:off x="1835696" y="0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123453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3DC3E18-BDCF-4B41-B73E-2443888091EE}" type="slidenum">
              <a:rPr lang="en-US"/>
              <a:pPr/>
              <a:t>‹Nr.›</a:t>
            </a:fld>
            <a:endParaRPr lang="de-DE"/>
          </a:p>
          <a:p>
            <a:r>
              <a:rPr lang="de-DE"/>
              <a:t>---</a:t>
            </a:r>
          </a:p>
          <a:p>
            <a:r>
              <a:rPr lang="de-DE"/>
              <a:t>30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69A689A-5FF3-4A64-8D5C-8CAF5F950DD4}" type="slidenum">
              <a:rPr lang="en-US"/>
              <a:pPr/>
              <a:t>‹Nr.›</a:t>
            </a:fld>
            <a:endParaRPr lang="de-DE"/>
          </a:p>
          <a:p>
            <a:r>
              <a:rPr lang="de-DE"/>
              <a:t>---</a:t>
            </a:r>
          </a:p>
          <a:p>
            <a:r>
              <a:rPr lang="de-DE"/>
              <a:t>30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AD1BB1-F00E-4FFA-8E49-1FEDBEE47021}" type="slidenum">
              <a:rPr lang="en-US"/>
              <a:pPr/>
              <a:t>‹Nr.›</a:t>
            </a:fld>
            <a:endParaRPr lang="de-DE"/>
          </a:p>
          <a:p>
            <a:r>
              <a:rPr lang="de-DE"/>
              <a:t>---</a:t>
            </a:r>
          </a:p>
          <a:p>
            <a:r>
              <a:rPr lang="de-DE"/>
              <a:t>30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371600"/>
            <a:ext cx="7772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172200"/>
            <a:ext cx="381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A50021"/>
                </a:solidFill>
                <a:latin typeface="+mn-lt"/>
              </a:defRPr>
            </a:lvl1pPr>
          </a:lstStyle>
          <a:p>
            <a:fld id="{BBA1C2F8-F9BF-4514-A4CC-DAF1A1321FE8}" type="slidenum">
              <a:rPr lang="en-US"/>
              <a:pPr/>
              <a:t>‹Nr.›</a:t>
            </a:fld>
            <a:endParaRPr lang="de-DE"/>
          </a:p>
          <a:p>
            <a:r>
              <a:rPr lang="de-DE"/>
              <a:t>---</a:t>
            </a:r>
          </a:p>
          <a:p>
            <a:r>
              <a:rPr lang="de-DE"/>
              <a:t>30</a:t>
            </a:r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A5002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32" name="Oval 8"/>
          <p:cNvSpPr>
            <a:spLocks noChangeArrowheads="1"/>
          </p:cNvSpPr>
          <p:nvPr userDrawn="1"/>
        </p:nvSpPr>
        <p:spPr bwMode="auto">
          <a:xfrm>
            <a:off x="276225" y="276225"/>
            <a:ext cx="514350" cy="514350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33" name="Oval 9"/>
          <p:cNvSpPr>
            <a:spLocks noChangeArrowheads="1"/>
          </p:cNvSpPr>
          <p:nvPr userDrawn="1"/>
        </p:nvSpPr>
        <p:spPr bwMode="auto">
          <a:xfrm>
            <a:off x="152400" y="152400"/>
            <a:ext cx="762000" cy="762000"/>
          </a:xfrm>
          <a:prstGeom prst="ellips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36" name="Line 12"/>
          <p:cNvSpPr>
            <a:spLocks noChangeShapeType="1"/>
          </p:cNvSpPr>
          <p:nvPr userDrawn="1"/>
        </p:nvSpPr>
        <p:spPr bwMode="auto">
          <a:xfrm>
            <a:off x="381000" y="1066800"/>
            <a:ext cx="0" cy="5791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037" name="Line 13"/>
          <p:cNvSpPr>
            <a:spLocks noChangeShapeType="1"/>
          </p:cNvSpPr>
          <p:nvPr userDrawn="1"/>
        </p:nvSpPr>
        <p:spPr bwMode="auto">
          <a:xfrm>
            <a:off x="8839200" y="1066800"/>
            <a:ext cx="0" cy="5791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038" name="Line 14"/>
          <p:cNvSpPr>
            <a:spLocks noChangeShapeType="1"/>
          </p:cNvSpPr>
          <p:nvPr userDrawn="1"/>
        </p:nvSpPr>
        <p:spPr bwMode="auto">
          <a:xfrm>
            <a:off x="1295400" y="6477000"/>
            <a:ext cx="7848600" cy="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039" name="Text Box 15"/>
          <p:cNvSpPr txBox="1">
            <a:spLocks noChangeArrowheads="1"/>
          </p:cNvSpPr>
          <p:nvPr userDrawn="1"/>
        </p:nvSpPr>
        <p:spPr bwMode="auto">
          <a:xfrm>
            <a:off x="1219200" y="6477000"/>
            <a:ext cx="436091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>
                <a:solidFill>
                  <a:srgbClr val="A50021"/>
                </a:solidFill>
                <a:latin typeface="Futura Lt BT" pitchFamily="34" charset="0"/>
              </a:rPr>
              <a:t>Scientific</a:t>
            </a:r>
            <a:r>
              <a:rPr lang="de-DE" sz="1200" baseline="0" dirty="0" smtClean="0">
                <a:solidFill>
                  <a:srgbClr val="A50021"/>
                </a:solidFill>
                <a:latin typeface="Futura Lt BT" pitchFamily="34" charset="0"/>
              </a:rPr>
              <a:t> Paper </a:t>
            </a:r>
            <a:r>
              <a:rPr lang="de-DE" sz="1200" baseline="0" dirty="0" err="1" smtClean="0">
                <a:solidFill>
                  <a:srgbClr val="A50021"/>
                </a:solidFill>
                <a:latin typeface="Futura Lt BT" pitchFamily="34" charset="0"/>
              </a:rPr>
              <a:t>Presentation</a:t>
            </a:r>
            <a:r>
              <a:rPr lang="de-DE" sz="1200" baseline="0" dirty="0" smtClean="0">
                <a:solidFill>
                  <a:srgbClr val="A50021"/>
                </a:solidFill>
                <a:latin typeface="Futura Lt BT" pitchFamily="34" charset="0"/>
              </a:rPr>
              <a:t>– Session: Users‘ </a:t>
            </a:r>
            <a:r>
              <a:rPr lang="de-DE" sz="1200" baseline="0" dirty="0" err="1" smtClean="0">
                <a:solidFill>
                  <a:srgbClr val="A50021"/>
                </a:solidFill>
                <a:latin typeface="Futura Lt BT" pitchFamily="34" charset="0"/>
              </a:rPr>
              <a:t>Perspective</a:t>
            </a:r>
            <a:endParaRPr lang="en-US" sz="1200" dirty="0" smtClean="0">
              <a:solidFill>
                <a:srgbClr val="A50021"/>
              </a:solidFill>
              <a:latin typeface="Futura Lt BT" pitchFamily="34" charset="0"/>
            </a:endParaRPr>
          </a:p>
          <a:p>
            <a:pPr>
              <a:spcBef>
                <a:spcPct val="50000"/>
              </a:spcBef>
            </a:pPr>
            <a:endParaRPr lang="en-US" sz="1200" dirty="0">
              <a:solidFill>
                <a:srgbClr val="A50021"/>
              </a:solidFill>
              <a:latin typeface="Futura Lt BT" pitchFamily="34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 userDrawn="1"/>
        </p:nvSpPr>
        <p:spPr bwMode="auto">
          <a:xfrm>
            <a:off x="1043608" y="142428"/>
            <a:ext cx="4968552" cy="82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rgbClr val="A5002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A5002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A5002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A5002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A5002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A5002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A5002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A5002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A50021"/>
                </a:solidFill>
                <a:latin typeface="+mn-lt"/>
              </a:defRPr>
            </a:lvl9pPr>
          </a:lstStyle>
          <a:p>
            <a:pPr algn="l"/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13" name="Picture 3" descr="C:\Users\Marco\Desktop\Uni\ZIRIUS_72dpi_E_RGB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2770" y="97668"/>
            <a:ext cx="297123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Futura Lt BT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Futura Lt BT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Futura Lt BT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Futura Lt BT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Futura Lt BT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Futura Lt BT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Futura Lt BT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Futura Lt BT" pitchFamily="34" charset="0"/>
        </a:defRPr>
      </a:lvl9pPr>
    </p:titleStyle>
    <p:bodyStyle>
      <a:lvl1pPr marL="0" indent="0" algn="l" rtl="0" fontAlgn="base">
        <a:spcBef>
          <a:spcPct val="20000"/>
        </a:spcBef>
        <a:spcAft>
          <a:spcPct val="0"/>
        </a:spcAft>
        <a:buNone/>
        <a:defRPr sz="2400">
          <a:solidFill>
            <a:srgbClr val="A5002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A5002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A5002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A5002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A5002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A5002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A5002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A5002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A5002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quarter" idx="4294967295"/>
          </p:nvPr>
        </p:nvSpPr>
        <p:spPr>
          <a:xfrm>
            <a:off x="1979612" y="1052736"/>
            <a:ext cx="6984876" cy="720725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>
                <a:solidFill>
                  <a:schemeClr val="tx1"/>
                </a:solidFill>
              </a:rPr>
              <a:t>Consumers' </a:t>
            </a:r>
            <a:r>
              <a:rPr lang="en-US" sz="3200" b="1" dirty="0" smtClean="0">
                <a:solidFill>
                  <a:schemeClr val="tx1"/>
                </a:solidFill>
              </a:rPr>
              <a:t>Perception </a:t>
            </a:r>
            <a:r>
              <a:rPr lang="en-US" sz="3200" b="1" dirty="0">
                <a:solidFill>
                  <a:schemeClr val="tx1"/>
                </a:solidFill>
              </a:rPr>
              <a:t>of </a:t>
            </a:r>
            <a:r>
              <a:rPr lang="en-US" sz="3200" b="1" dirty="0" smtClean="0">
                <a:solidFill>
                  <a:schemeClr val="tx1"/>
                </a:solidFill>
              </a:rPr>
              <a:t>Photovoltaic Systems</a:t>
            </a:r>
            <a:endParaRPr lang="de-DE" sz="3200" b="1" dirty="0">
              <a:solidFill>
                <a:schemeClr val="tx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11560" y="5229200"/>
            <a:ext cx="8136904" cy="1139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de-DE" dirty="0" smtClean="0">
                <a:solidFill>
                  <a:srgbClr val="990033"/>
                </a:solidFill>
                <a:latin typeface="+mn-lt"/>
              </a:rPr>
              <a:t>Marco Sonnberger</a:t>
            </a:r>
          </a:p>
          <a:p>
            <a:pPr>
              <a:lnSpc>
                <a:spcPct val="125000"/>
              </a:lnSpc>
            </a:pPr>
            <a:r>
              <a:rPr lang="de-DE" dirty="0" smtClean="0">
                <a:solidFill>
                  <a:srgbClr val="990033"/>
                </a:solidFill>
                <a:latin typeface="+mn-lt"/>
              </a:rPr>
              <a:t>University </a:t>
            </a:r>
            <a:r>
              <a:rPr lang="de-DE" dirty="0" err="1" smtClean="0">
                <a:solidFill>
                  <a:srgbClr val="990033"/>
                </a:solidFill>
                <a:latin typeface="+mn-lt"/>
              </a:rPr>
              <a:t>of</a:t>
            </a:r>
            <a:r>
              <a:rPr lang="de-DE" dirty="0" smtClean="0">
                <a:solidFill>
                  <a:srgbClr val="990033"/>
                </a:solidFill>
                <a:latin typeface="+mn-lt"/>
              </a:rPr>
              <a:t> Stuttgart</a:t>
            </a:r>
          </a:p>
          <a:p>
            <a:pPr>
              <a:lnSpc>
                <a:spcPct val="125000"/>
              </a:lnSpc>
            </a:pPr>
            <a:r>
              <a:rPr lang="en-US" sz="1600" dirty="0">
                <a:solidFill>
                  <a:srgbClr val="990033"/>
                </a:solidFill>
                <a:latin typeface="+mn-lt"/>
              </a:rPr>
              <a:t>ZIRIUS - Stuttgart Research Center on Interdisciplinary Risk and Innovation Studies</a:t>
            </a:r>
            <a:endParaRPr lang="de-DE" sz="1600" dirty="0">
              <a:solidFill>
                <a:srgbClr val="990033"/>
              </a:solidFill>
              <a:latin typeface="+mn-lt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6804248" y="6581001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4615F8C-02D4-423F-8052-D3736BFEC9D1}" type="datetime1">
              <a:rPr lang="en-US" sz="1200" smtClean="0">
                <a:solidFill>
                  <a:srgbClr val="990033"/>
                </a:solidFill>
                <a:latin typeface="+mn-lt"/>
              </a:rPr>
              <a:pPr/>
              <a:t>2/27/2013</a:t>
            </a:fld>
            <a:endParaRPr lang="de-DE" sz="1200" dirty="0">
              <a:solidFill>
                <a:srgbClr val="990033"/>
              </a:solidFill>
              <a:latin typeface="+mn-lt"/>
            </a:endParaRPr>
          </a:p>
        </p:txBody>
      </p:sp>
      <p:pic>
        <p:nvPicPr>
          <p:cNvPr id="8" name="Picture 3" descr="C:\Users\Marco\Desktop\Uni\ZIRIUS_72dpi_E_RG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-243408"/>
            <a:ext cx="3744416" cy="1152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342900" indent="-3429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/>
              <a:t>Christensen, Glenn L.; Olson, Jerry C. (2002): Mapping Consumers' Mental Models with ZMET. In: Psychology &amp; Marketing 19 (6), </a:t>
            </a:r>
            <a:r>
              <a:rPr lang="en-US" sz="2000" dirty="0" smtClean="0"/>
              <a:t>p. 477-502.</a:t>
            </a:r>
          </a:p>
          <a:p>
            <a:pPr marL="342900" indent="-3429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err="1" smtClean="0"/>
              <a:t>Gutman</a:t>
            </a:r>
            <a:r>
              <a:rPr lang="en-US" sz="2000" dirty="0"/>
              <a:t>, Jonathan (1982): A Means-End Chain Model Based on Consumer Categorization Processes. In: Journal of Marketing 46 (2), </a:t>
            </a:r>
            <a:r>
              <a:rPr lang="en-US" sz="2000" dirty="0" smtClean="0"/>
              <a:t>p. 60-72</a:t>
            </a:r>
            <a:r>
              <a:rPr lang="en-US" sz="2000" dirty="0"/>
              <a:t>.</a:t>
            </a:r>
            <a:endParaRPr lang="en-US" sz="2000" dirty="0" smtClean="0"/>
          </a:p>
          <a:p>
            <a:pPr marL="342900" indent="-342900">
              <a:spcAft>
                <a:spcPts val="600"/>
              </a:spcAft>
              <a:buFont typeface="Arial" pitchFamily="34" charset="0"/>
              <a:buChar char="•"/>
            </a:pPr>
            <a:r>
              <a:rPr lang="de-DE" sz="2000" dirty="0" err="1" smtClean="0"/>
              <a:t>Huff</a:t>
            </a:r>
            <a:r>
              <a:rPr lang="de-DE" sz="2000" dirty="0"/>
              <a:t>, Anne Sigismund (1990): Mapping Strategic </a:t>
            </a:r>
            <a:r>
              <a:rPr lang="de-DE" sz="2000" dirty="0" err="1"/>
              <a:t>Thought</a:t>
            </a:r>
            <a:r>
              <a:rPr lang="de-DE" sz="2000" dirty="0"/>
              <a:t>. In: Anne Sigismund </a:t>
            </a:r>
            <a:r>
              <a:rPr lang="de-DE" sz="2000" dirty="0" err="1"/>
              <a:t>Huff</a:t>
            </a:r>
            <a:r>
              <a:rPr lang="de-DE" sz="2000" dirty="0"/>
              <a:t> </a:t>
            </a:r>
            <a:r>
              <a:rPr lang="de-DE" sz="2000" dirty="0" smtClean="0"/>
              <a:t>(Ed.): </a:t>
            </a:r>
            <a:r>
              <a:rPr lang="de-DE" sz="2000" dirty="0"/>
              <a:t>Mapping Strategic </a:t>
            </a:r>
            <a:r>
              <a:rPr lang="de-DE" sz="2000" dirty="0" err="1"/>
              <a:t>Thought</a:t>
            </a:r>
            <a:r>
              <a:rPr lang="de-DE" sz="2000" dirty="0"/>
              <a:t>. </a:t>
            </a:r>
            <a:r>
              <a:rPr lang="de-DE" sz="2000" dirty="0" err="1"/>
              <a:t>Chichester</a:t>
            </a:r>
            <a:r>
              <a:rPr lang="de-DE" sz="2000" dirty="0"/>
              <a:t>; New York; Brisbane; Toronto; </a:t>
            </a:r>
            <a:r>
              <a:rPr lang="de-DE" sz="2000" dirty="0" err="1"/>
              <a:t>Singapore</a:t>
            </a:r>
            <a:r>
              <a:rPr lang="de-DE" sz="2000" dirty="0"/>
              <a:t>: John </a:t>
            </a:r>
            <a:r>
              <a:rPr lang="de-DE" sz="2000" dirty="0" err="1"/>
              <a:t>Wiley</a:t>
            </a:r>
            <a:r>
              <a:rPr lang="de-DE" sz="2000" dirty="0"/>
              <a:t> &amp; </a:t>
            </a:r>
            <a:r>
              <a:rPr lang="de-DE" sz="2000" dirty="0" err="1"/>
              <a:t>Sons</a:t>
            </a:r>
            <a:r>
              <a:rPr lang="de-DE" sz="2000" dirty="0"/>
              <a:t>, </a:t>
            </a:r>
            <a:r>
              <a:rPr lang="de-DE" sz="2000" dirty="0" smtClean="0"/>
              <a:t>p. 11-49.</a:t>
            </a:r>
          </a:p>
          <a:p>
            <a:pPr marL="342900" indent="-3429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Miles</a:t>
            </a:r>
            <a:r>
              <a:rPr lang="en-US" sz="2000" dirty="0"/>
              <a:t>, Susan; Rowe, Gene (2004): The Laddering Technique. In: </a:t>
            </a:r>
            <a:r>
              <a:rPr lang="en-US" sz="2000" dirty="0" err="1"/>
              <a:t>Glynis</a:t>
            </a:r>
            <a:r>
              <a:rPr lang="en-US" sz="2000" dirty="0"/>
              <a:t> M. </a:t>
            </a:r>
            <a:r>
              <a:rPr lang="en-US" sz="2000" dirty="0" err="1"/>
              <a:t>Breakwell</a:t>
            </a:r>
            <a:r>
              <a:rPr lang="en-US" sz="2000" dirty="0"/>
              <a:t> </a:t>
            </a:r>
            <a:r>
              <a:rPr lang="en-US" sz="2000" dirty="0" smtClean="0"/>
              <a:t>(Ed.): </a:t>
            </a:r>
            <a:r>
              <a:rPr lang="en-US" sz="2000" dirty="0"/>
              <a:t>Doing Social Psychology Research. Oxford: Blackwell, </a:t>
            </a:r>
            <a:r>
              <a:rPr lang="en-US" sz="2000" dirty="0" smtClean="0"/>
              <a:t>p. 305-343</a:t>
            </a:r>
            <a:r>
              <a:rPr lang="en-US" sz="2000" dirty="0"/>
              <a:t>.</a:t>
            </a:r>
            <a:endParaRPr lang="de-DE" sz="20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7C676-12DB-49ED-8CB6-EDC7BA95B750}" type="slidenum">
              <a:rPr lang="en-US" smtClean="0"/>
              <a:pPr/>
              <a:t>10</a:t>
            </a:fld>
            <a:endParaRPr lang="de-DE" smtClean="0"/>
          </a:p>
          <a:p>
            <a:r>
              <a:rPr lang="de-DE" smtClean="0"/>
              <a:t>---</a:t>
            </a:r>
          </a:p>
          <a:p>
            <a:r>
              <a:rPr lang="de-DE" smtClean="0"/>
              <a:t>30</a:t>
            </a:r>
            <a:endParaRPr lang="en-US"/>
          </a:p>
        </p:txBody>
      </p:sp>
      <p:sp>
        <p:nvSpPr>
          <p:cNvPr id="4" name="Textfeld 3"/>
          <p:cNvSpPr txBox="1"/>
          <p:nvPr/>
        </p:nvSpPr>
        <p:spPr>
          <a:xfrm>
            <a:off x="971600" y="303039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latin typeface="+mj-lt"/>
              </a:rPr>
              <a:t>References</a:t>
            </a:r>
            <a:endParaRPr lang="de-DE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889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/>
            <a:r>
              <a:rPr lang="de-DE" sz="3600" b="1" dirty="0" err="1" smtClean="0"/>
              <a:t>Thank</a:t>
            </a:r>
            <a:r>
              <a:rPr lang="de-DE" sz="3600" b="1" dirty="0" smtClean="0"/>
              <a:t> </a:t>
            </a:r>
            <a:r>
              <a:rPr lang="de-DE" sz="3600" b="1" dirty="0" err="1" smtClean="0"/>
              <a:t>you</a:t>
            </a:r>
            <a:r>
              <a:rPr lang="de-DE" sz="3600" b="1" dirty="0" smtClean="0"/>
              <a:t> </a:t>
            </a:r>
            <a:r>
              <a:rPr lang="de-DE" sz="3600" b="1" dirty="0" err="1" smtClean="0"/>
              <a:t>very</a:t>
            </a:r>
            <a:r>
              <a:rPr lang="de-DE" sz="3600" b="1" dirty="0" smtClean="0"/>
              <a:t> </a:t>
            </a:r>
            <a:r>
              <a:rPr lang="de-DE" sz="3600" b="1" dirty="0" err="1" smtClean="0"/>
              <a:t>much</a:t>
            </a:r>
            <a:r>
              <a:rPr lang="de-DE" sz="3600" b="1" dirty="0" smtClean="0"/>
              <a:t> </a:t>
            </a:r>
            <a:r>
              <a:rPr lang="de-DE" sz="3600" b="1" dirty="0" err="1" smtClean="0"/>
              <a:t>for</a:t>
            </a:r>
            <a:r>
              <a:rPr lang="de-DE" sz="3600" b="1" dirty="0" smtClean="0"/>
              <a:t> </a:t>
            </a:r>
            <a:r>
              <a:rPr lang="de-DE" sz="3600" b="1" dirty="0" err="1" smtClean="0"/>
              <a:t>your</a:t>
            </a:r>
            <a:r>
              <a:rPr lang="de-DE" sz="3600" b="1" dirty="0" smtClean="0"/>
              <a:t> </a:t>
            </a:r>
            <a:r>
              <a:rPr lang="de-DE" sz="3600" b="1" dirty="0" err="1" smtClean="0"/>
              <a:t>attention</a:t>
            </a:r>
            <a:r>
              <a:rPr lang="de-DE" sz="3600" b="1" dirty="0" smtClean="0"/>
              <a:t>!</a:t>
            </a:r>
            <a:endParaRPr lang="de-DE" sz="3600" b="1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7C676-12DB-49ED-8CB6-EDC7BA95B750}" type="slidenum">
              <a:rPr lang="en-US" smtClean="0"/>
              <a:pPr/>
              <a:t>11</a:t>
            </a:fld>
            <a:endParaRPr lang="de-DE" smtClean="0"/>
          </a:p>
          <a:p>
            <a:r>
              <a:rPr lang="de-DE" smtClean="0"/>
              <a:t>---</a:t>
            </a:r>
          </a:p>
          <a:p>
            <a:r>
              <a:rPr lang="de-DE" smtClean="0"/>
              <a:t>30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73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dirty="0"/>
              <a:t>Empirical </a:t>
            </a:r>
            <a:r>
              <a:rPr lang="en-US" dirty="0" smtClean="0"/>
              <a:t>investigation </a:t>
            </a:r>
            <a:r>
              <a:rPr lang="en-US" dirty="0"/>
              <a:t>of individual mental models of the decision to purchase a photovoltaic </a:t>
            </a:r>
            <a:r>
              <a:rPr lang="en-US" dirty="0" smtClean="0"/>
              <a:t>system</a:t>
            </a:r>
          </a:p>
          <a:p>
            <a:pPr lvl="0"/>
            <a:endParaRPr lang="en-US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What </a:t>
            </a:r>
            <a:r>
              <a:rPr lang="en-US" dirty="0"/>
              <a:t>kinds of motives are significant for the decision to purchase a photovoltaic system</a:t>
            </a:r>
            <a:r>
              <a:rPr lang="en-US" dirty="0" smtClean="0"/>
              <a:t>?</a:t>
            </a:r>
          </a:p>
          <a:p>
            <a:pPr lvl="0"/>
            <a:endParaRPr lang="de-DE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/>
              <a:t>How are these motives represented in individual mental models and how are they related to each other?</a:t>
            </a:r>
            <a:endParaRPr lang="de-DE" dirty="0"/>
          </a:p>
          <a:p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7C676-12DB-49ED-8CB6-EDC7BA95B750}" type="slidenum">
              <a:rPr lang="en-US" smtClean="0"/>
              <a:pPr/>
              <a:t>2</a:t>
            </a:fld>
            <a:endParaRPr lang="de-DE" smtClean="0"/>
          </a:p>
          <a:p>
            <a:r>
              <a:rPr lang="de-DE" smtClean="0"/>
              <a:t>---</a:t>
            </a:r>
          </a:p>
          <a:p>
            <a:r>
              <a:rPr lang="de-DE" smtClean="0"/>
              <a:t>30</a:t>
            </a:r>
            <a:endParaRPr lang="en-US"/>
          </a:p>
        </p:txBody>
      </p:sp>
      <p:sp>
        <p:nvSpPr>
          <p:cNvPr id="5" name="Textfeld 4"/>
          <p:cNvSpPr txBox="1"/>
          <p:nvPr/>
        </p:nvSpPr>
        <p:spPr>
          <a:xfrm>
            <a:off x="971600" y="303039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latin typeface="+mj-lt"/>
              </a:rPr>
              <a:t>Research </a:t>
            </a:r>
            <a:r>
              <a:rPr lang="de-DE" sz="2400" b="1" dirty="0" err="1" smtClean="0">
                <a:latin typeface="+mj-lt"/>
              </a:rPr>
              <a:t>Objectives</a:t>
            </a:r>
            <a:endParaRPr lang="de-DE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4034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Mental </a:t>
            </a:r>
            <a:r>
              <a:rPr lang="en-US" dirty="0"/>
              <a:t>models are </a:t>
            </a:r>
            <a:r>
              <a:rPr lang="en-US" dirty="0" smtClean="0"/>
              <a:t>individual’s </a:t>
            </a:r>
            <a:r>
              <a:rPr lang="en-US" dirty="0"/>
              <a:t>cognitive representations of specific concepts and their relationships about a particular </a:t>
            </a:r>
            <a:r>
              <a:rPr lang="en-US" dirty="0" smtClean="0"/>
              <a:t>domain (e.g. attitudes</a:t>
            </a:r>
            <a:r>
              <a:rPr lang="en-US" dirty="0"/>
              <a:t>, emotions, symbols, actions, goals, values, images, experiences, </a:t>
            </a:r>
            <a:r>
              <a:rPr lang="en-US" dirty="0" smtClean="0"/>
              <a:t>memories</a:t>
            </a:r>
            <a:r>
              <a:rPr lang="en-US" dirty="0"/>
              <a:t>) (Huff 1990: </a:t>
            </a:r>
            <a:r>
              <a:rPr lang="en-US" dirty="0" smtClean="0"/>
              <a:t>15-16; </a:t>
            </a:r>
            <a:r>
              <a:rPr lang="en-US" dirty="0"/>
              <a:t>(Christensen &amp; Olson 2002: 478</a:t>
            </a:r>
            <a:r>
              <a:rPr lang="en-US" dirty="0" smtClean="0"/>
              <a:t>). 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Guide </a:t>
            </a:r>
            <a:r>
              <a:rPr lang="en-US" dirty="0"/>
              <a:t>people in everyday </a:t>
            </a:r>
            <a:r>
              <a:rPr lang="en-US" dirty="0" smtClean="0"/>
              <a:t>decisions (folk theories)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Give explanations </a:t>
            </a:r>
            <a:r>
              <a:rPr lang="en-US" dirty="0"/>
              <a:t>for individual </a:t>
            </a:r>
            <a:r>
              <a:rPr lang="en-US" dirty="0" smtClean="0"/>
              <a:t>behavior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7C676-12DB-49ED-8CB6-EDC7BA95B750}" type="slidenum">
              <a:rPr lang="en-US" smtClean="0"/>
              <a:pPr/>
              <a:t>3</a:t>
            </a:fld>
            <a:endParaRPr lang="de-DE" smtClean="0"/>
          </a:p>
          <a:p>
            <a:r>
              <a:rPr lang="de-DE" smtClean="0"/>
              <a:t>---</a:t>
            </a:r>
          </a:p>
          <a:p>
            <a:r>
              <a:rPr lang="de-DE" smtClean="0"/>
              <a:t>30</a:t>
            </a:r>
            <a:endParaRPr lang="en-US"/>
          </a:p>
        </p:txBody>
      </p:sp>
      <p:sp>
        <p:nvSpPr>
          <p:cNvPr id="4" name="Textfeld 3"/>
          <p:cNvSpPr txBox="1"/>
          <p:nvPr/>
        </p:nvSpPr>
        <p:spPr>
          <a:xfrm>
            <a:off x="971600" y="303039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latin typeface="+mj-lt"/>
              </a:rPr>
              <a:t>Definition </a:t>
            </a:r>
            <a:r>
              <a:rPr lang="de-DE" sz="2400" b="1" dirty="0" err="1" smtClean="0">
                <a:latin typeface="+mj-lt"/>
              </a:rPr>
              <a:t>of</a:t>
            </a:r>
            <a:r>
              <a:rPr lang="de-DE" sz="2400" b="1" dirty="0" smtClean="0">
                <a:latin typeface="+mj-lt"/>
              </a:rPr>
              <a:t> „Mental Model“</a:t>
            </a:r>
            <a:endParaRPr lang="de-DE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549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685800" y="1124744"/>
            <a:ext cx="7772400" cy="4876800"/>
          </a:xfrm>
        </p:spPr>
        <p:txBody>
          <a:bodyPr/>
          <a:lstStyle/>
          <a:p>
            <a:pPr algn="ctr"/>
            <a:r>
              <a:rPr lang="de-DE" dirty="0" smtClean="0"/>
              <a:t>The </a:t>
            </a:r>
            <a:r>
              <a:rPr lang="de-DE" dirty="0" err="1" smtClean="0"/>
              <a:t>Means</a:t>
            </a:r>
            <a:r>
              <a:rPr lang="de-DE" dirty="0" smtClean="0"/>
              <a:t>-End Chain </a:t>
            </a:r>
            <a:r>
              <a:rPr lang="de-DE" dirty="0" err="1" smtClean="0"/>
              <a:t>Theory</a:t>
            </a:r>
            <a:r>
              <a:rPr lang="de-DE" dirty="0" smtClean="0"/>
              <a:t> (Gutman 1982)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7C676-12DB-49ED-8CB6-EDC7BA95B750}" type="slidenum">
              <a:rPr lang="en-US" smtClean="0"/>
              <a:pPr/>
              <a:t>4</a:t>
            </a:fld>
            <a:endParaRPr lang="de-DE" smtClean="0"/>
          </a:p>
          <a:p>
            <a:r>
              <a:rPr lang="de-DE" smtClean="0"/>
              <a:t>---</a:t>
            </a:r>
          </a:p>
          <a:p>
            <a:r>
              <a:rPr lang="de-DE" smtClean="0"/>
              <a:t>30</a:t>
            </a:r>
            <a:endParaRPr lang="en-US"/>
          </a:p>
        </p:txBody>
      </p:sp>
      <p:sp>
        <p:nvSpPr>
          <p:cNvPr id="4" name="Textfeld 3"/>
          <p:cNvSpPr txBox="1"/>
          <p:nvPr/>
        </p:nvSpPr>
        <p:spPr>
          <a:xfrm>
            <a:off x="971600" y="303039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err="1" smtClean="0">
                <a:latin typeface="+mj-lt"/>
              </a:rPr>
              <a:t>Theoretical</a:t>
            </a:r>
            <a:r>
              <a:rPr lang="de-DE" sz="2400" b="1" dirty="0" smtClean="0">
                <a:latin typeface="+mj-lt"/>
              </a:rPr>
              <a:t> </a:t>
            </a:r>
            <a:r>
              <a:rPr lang="de-DE" sz="2400" b="1" dirty="0" err="1" smtClean="0">
                <a:latin typeface="+mj-lt"/>
              </a:rPr>
              <a:t>Concept</a:t>
            </a:r>
            <a:endParaRPr lang="de-DE" sz="2400" b="1" dirty="0">
              <a:latin typeface="+mj-lt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636" y="1772816"/>
            <a:ext cx="6552728" cy="4332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7852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17 semi-</a:t>
            </a:r>
            <a:r>
              <a:rPr lang="de-DE" dirty="0" err="1" smtClean="0"/>
              <a:t>structured</a:t>
            </a:r>
            <a:r>
              <a:rPr lang="de-DE" dirty="0" smtClean="0"/>
              <a:t> </a:t>
            </a:r>
            <a:r>
              <a:rPr lang="de-DE" dirty="0" err="1" smtClean="0"/>
              <a:t>adopter</a:t>
            </a:r>
            <a:r>
              <a:rPr lang="de-DE" dirty="0" smtClean="0"/>
              <a:t> </a:t>
            </a:r>
            <a:r>
              <a:rPr lang="de-DE" dirty="0" err="1" smtClean="0"/>
              <a:t>interviews</a:t>
            </a:r>
            <a:endParaRPr lang="de-DE" dirty="0" smtClean="0"/>
          </a:p>
          <a:p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Application of laddering technique („Why is this important for you</a:t>
            </a:r>
            <a:r>
              <a:rPr lang="en-US" dirty="0" smtClean="0"/>
              <a:t>?“) (</a:t>
            </a:r>
            <a:r>
              <a:rPr lang="en-US" dirty="0"/>
              <a:t>Miles &amp; Rowe </a:t>
            </a:r>
            <a:r>
              <a:rPr lang="en-US" dirty="0" smtClean="0"/>
              <a:t>2004)</a:t>
            </a:r>
            <a:endParaRPr lang="en-US" dirty="0"/>
          </a:p>
          <a:p>
            <a:pPr marL="342900" indent="-342900">
              <a:buFont typeface="Arial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Average interview </a:t>
            </a:r>
            <a:r>
              <a:rPr lang="de-DE" dirty="0" err="1" smtClean="0"/>
              <a:t>duration</a:t>
            </a:r>
            <a:r>
              <a:rPr lang="de-DE" dirty="0" smtClean="0"/>
              <a:t>: Ca. 60 </a:t>
            </a:r>
            <a:r>
              <a:rPr lang="de-DE" dirty="0" err="1" smtClean="0"/>
              <a:t>minutes</a:t>
            </a:r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Qualitative </a:t>
            </a:r>
            <a:r>
              <a:rPr lang="de-DE" dirty="0" err="1" smtClean="0"/>
              <a:t>content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interview </a:t>
            </a:r>
            <a:r>
              <a:rPr lang="de-DE" dirty="0" err="1" smtClean="0"/>
              <a:t>transcripts</a:t>
            </a:r>
            <a:endParaRPr lang="de-DE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7C676-12DB-49ED-8CB6-EDC7BA95B750}" type="slidenum">
              <a:rPr lang="en-US" smtClean="0"/>
              <a:pPr/>
              <a:t>5</a:t>
            </a:fld>
            <a:endParaRPr lang="de-DE" smtClean="0"/>
          </a:p>
          <a:p>
            <a:r>
              <a:rPr lang="de-DE" smtClean="0"/>
              <a:t>---</a:t>
            </a:r>
          </a:p>
          <a:p>
            <a:r>
              <a:rPr lang="de-DE" smtClean="0"/>
              <a:t>30</a:t>
            </a:r>
            <a:endParaRPr lang="en-US"/>
          </a:p>
        </p:txBody>
      </p:sp>
      <p:sp>
        <p:nvSpPr>
          <p:cNvPr id="4" name="Textfeld 3"/>
          <p:cNvSpPr txBox="1"/>
          <p:nvPr/>
        </p:nvSpPr>
        <p:spPr>
          <a:xfrm>
            <a:off x="971600" y="303039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latin typeface="+mj-lt"/>
              </a:rPr>
              <a:t>Sample </a:t>
            </a:r>
            <a:r>
              <a:rPr lang="de-DE" sz="2400" b="1" dirty="0" err="1" smtClean="0">
                <a:latin typeface="+mj-lt"/>
              </a:rPr>
              <a:t>and</a:t>
            </a:r>
            <a:r>
              <a:rPr lang="de-DE" sz="2400" b="1" dirty="0" smtClean="0">
                <a:latin typeface="+mj-lt"/>
              </a:rPr>
              <a:t> </a:t>
            </a:r>
            <a:r>
              <a:rPr lang="de-DE" sz="2400" b="1" dirty="0" err="1" smtClean="0">
                <a:latin typeface="+mj-lt"/>
              </a:rPr>
              <a:t>Methods</a:t>
            </a:r>
            <a:endParaRPr lang="de-DE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951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7C676-12DB-49ED-8CB6-EDC7BA95B750}" type="slidenum">
              <a:rPr lang="en-US" smtClean="0"/>
              <a:pPr/>
              <a:t>6</a:t>
            </a:fld>
            <a:endParaRPr lang="de-DE" smtClean="0"/>
          </a:p>
          <a:p>
            <a:r>
              <a:rPr lang="de-DE" smtClean="0"/>
              <a:t>---</a:t>
            </a:r>
          </a:p>
          <a:p>
            <a:r>
              <a:rPr lang="de-DE" smtClean="0"/>
              <a:t>30</a:t>
            </a:r>
            <a:endParaRPr lang="en-US"/>
          </a:p>
        </p:txBody>
      </p:sp>
      <p:sp>
        <p:nvSpPr>
          <p:cNvPr id="4" name="Textfeld 3"/>
          <p:cNvSpPr txBox="1"/>
          <p:nvPr/>
        </p:nvSpPr>
        <p:spPr>
          <a:xfrm>
            <a:off x="971600" y="303039"/>
            <a:ext cx="5040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err="1" smtClean="0">
                <a:latin typeface="+mj-lt"/>
              </a:rPr>
              <a:t>Ecologically</a:t>
            </a:r>
            <a:r>
              <a:rPr lang="de-DE" sz="2400" b="1" dirty="0" smtClean="0">
                <a:latin typeface="+mj-lt"/>
              </a:rPr>
              <a:t> </a:t>
            </a:r>
            <a:r>
              <a:rPr lang="de-DE" sz="2400" b="1" dirty="0" err="1" smtClean="0">
                <a:latin typeface="+mj-lt"/>
              </a:rPr>
              <a:t>Dominated</a:t>
            </a:r>
            <a:r>
              <a:rPr lang="de-DE" sz="2400" b="1" dirty="0" smtClean="0">
                <a:latin typeface="+mj-lt"/>
              </a:rPr>
              <a:t> </a:t>
            </a:r>
          </a:p>
          <a:p>
            <a:pPr algn="ctr"/>
            <a:r>
              <a:rPr lang="de-DE" sz="2400" b="1" dirty="0" smtClean="0">
                <a:latin typeface="+mj-lt"/>
              </a:rPr>
              <a:t>Mental Model</a:t>
            </a:r>
            <a:endParaRPr lang="de-DE" sz="2400" b="1" dirty="0">
              <a:latin typeface="+mj-lt"/>
            </a:endParaRPr>
          </a:p>
        </p:txBody>
      </p:sp>
      <p:pic>
        <p:nvPicPr>
          <p:cNvPr id="1026" name="Picture 2" descr="C:\Users\Marco\Desktop\Ecological - Micro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43608" y="1484784"/>
            <a:ext cx="7056784" cy="45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bgerundete rechteckige Legende 4"/>
          <p:cNvSpPr/>
          <p:nvPr/>
        </p:nvSpPr>
        <p:spPr>
          <a:xfrm>
            <a:off x="126098" y="980727"/>
            <a:ext cx="3221766" cy="2162101"/>
          </a:xfrm>
          <a:prstGeom prst="wedgeRoundRectCallout">
            <a:avLst>
              <a:gd name="adj1" fmla="val 127009"/>
              <a:gd name="adj2" fmla="val 2619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„[…] </a:t>
            </a:r>
            <a:r>
              <a:rPr lang="de-DE" sz="1600" dirty="0" err="1" smtClean="0"/>
              <a:t>that</a:t>
            </a:r>
            <a:r>
              <a:rPr lang="de-DE" sz="1600" dirty="0" smtClean="0"/>
              <a:t> </a:t>
            </a:r>
            <a:r>
              <a:rPr lang="de-DE" sz="1600" dirty="0" err="1" smtClean="0"/>
              <a:t>our</a:t>
            </a:r>
            <a:r>
              <a:rPr lang="de-DE" sz="1600" dirty="0" smtClean="0"/>
              <a:t> </a:t>
            </a:r>
            <a:r>
              <a:rPr lang="de-DE" sz="1600" dirty="0" err="1" smtClean="0"/>
              <a:t>descendants</a:t>
            </a:r>
            <a:r>
              <a:rPr lang="de-DE" sz="1600" dirty="0" smtClean="0"/>
              <a:t> – </a:t>
            </a:r>
            <a:r>
              <a:rPr lang="de-DE" sz="1600" dirty="0" err="1" smtClean="0"/>
              <a:t>like</a:t>
            </a:r>
            <a:r>
              <a:rPr lang="de-DE" sz="1600" dirty="0" smtClean="0"/>
              <a:t> </a:t>
            </a:r>
            <a:r>
              <a:rPr lang="de-DE" sz="1600" dirty="0" err="1" smtClean="0"/>
              <a:t>you</a:t>
            </a:r>
            <a:r>
              <a:rPr lang="de-DE" sz="1600" dirty="0" smtClean="0"/>
              <a:t> </a:t>
            </a:r>
            <a:r>
              <a:rPr lang="de-DE" sz="1600" dirty="0" err="1" smtClean="0"/>
              <a:t>or</a:t>
            </a:r>
            <a:r>
              <a:rPr lang="de-DE" sz="1600" dirty="0" smtClean="0"/>
              <a:t> </a:t>
            </a:r>
            <a:r>
              <a:rPr lang="de-DE" sz="1600" dirty="0" err="1" smtClean="0"/>
              <a:t>my</a:t>
            </a:r>
            <a:r>
              <a:rPr lang="de-DE" sz="1600" dirty="0" smtClean="0"/>
              <a:t> </a:t>
            </a:r>
            <a:r>
              <a:rPr lang="de-DE" sz="1600" dirty="0" err="1" smtClean="0"/>
              <a:t>children</a:t>
            </a:r>
            <a:r>
              <a:rPr lang="de-DE" sz="1600" dirty="0" smtClean="0"/>
              <a:t> – still find an </a:t>
            </a:r>
            <a:r>
              <a:rPr lang="de-DE" sz="1600" dirty="0" err="1" smtClean="0"/>
              <a:t>intact</a:t>
            </a:r>
            <a:r>
              <a:rPr lang="de-DE" sz="1600" dirty="0" smtClean="0"/>
              <a:t> </a:t>
            </a:r>
            <a:r>
              <a:rPr lang="de-DE" sz="1600" dirty="0" err="1" smtClean="0"/>
              <a:t>environment</a:t>
            </a:r>
            <a:r>
              <a:rPr lang="de-DE" sz="1600" dirty="0" smtClean="0"/>
              <a:t>, in </a:t>
            </a:r>
            <a:r>
              <a:rPr lang="de-DE" sz="1600" dirty="0" err="1" smtClean="0"/>
              <a:t>which</a:t>
            </a:r>
            <a:r>
              <a:rPr lang="de-DE" sz="1600" dirty="0" smtClean="0"/>
              <a:t> </a:t>
            </a:r>
            <a:r>
              <a:rPr lang="de-DE" sz="1600" dirty="0" err="1" smtClean="0"/>
              <a:t>they</a:t>
            </a:r>
            <a:r>
              <a:rPr lang="de-DE" sz="1600" dirty="0" smtClean="0"/>
              <a:t> </a:t>
            </a:r>
            <a:r>
              <a:rPr lang="de-DE" sz="1600" dirty="0" err="1" smtClean="0"/>
              <a:t>can</a:t>
            </a:r>
            <a:r>
              <a:rPr lang="de-DE" sz="1600" dirty="0" smtClean="0"/>
              <a:t> live. I </a:t>
            </a:r>
            <a:r>
              <a:rPr lang="de-DE" sz="1600" dirty="0" err="1" smtClean="0"/>
              <a:t>have</a:t>
            </a:r>
            <a:r>
              <a:rPr lang="de-DE" sz="1600" dirty="0" smtClean="0"/>
              <a:t> </a:t>
            </a:r>
            <a:r>
              <a:rPr lang="de-DE" sz="1600" dirty="0" err="1" smtClean="0"/>
              <a:t>thought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future</a:t>
            </a:r>
            <a:r>
              <a:rPr lang="de-DE" sz="1600" dirty="0" smtClean="0"/>
              <a:t>. Not such </a:t>
            </a:r>
            <a:r>
              <a:rPr lang="de-DE" sz="1600" dirty="0" err="1" smtClean="0"/>
              <a:t>much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my</a:t>
            </a:r>
            <a:r>
              <a:rPr lang="de-DE" sz="1600" dirty="0" smtClean="0"/>
              <a:t> </a:t>
            </a:r>
            <a:r>
              <a:rPr lang="de-DE" sz="1600" dirty="0" err="1" smtClean="0"/>
              <a:t>future</a:t>
            </a:r>
            <a:r>
              <a:rPr lang="de-DE" sz="1600" dirty="0" smtClean="0"/>
              <a:t> but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future</a:t>
            </a:r>
            <a:r>
              <a:rPr lang="de-DE" sz="1600" dirty="0" smtClean="0"/>
              <a:t> </a:t>
            </a:r>
            <a:r>
              <a:rPr lang="de-DE" sz="1600" dirty="0" err="1" smtClean="0"/>
              <a:t>for</a:t>
            </a:r>
            <a:r>
              <a:rPr lang="de-DE" sz="1600" dirty="0" smtClean="0"/>
              <a:t> </a:t>
            </a:r>
            <a:r>
              <a:rPr lang="de-DE" sz="1600" dirty="0" err="1" smtClean="0"/>
              <a:t>our</a:t>
            </a:r>
            <a:r>
              <a:rPr lang="de-DE" sz="1600" dirty="0" smtClean="0"/>
              <a:t> </a:t>
            </a:r>
            <a:r>
              <a:rPr lang="de-DE" sz="1600" dirty="0" err="1" smtClean="0"/>
              <a:t>descendants</a:t>
            </a:r>
            <a:r>
              <a:rPr lang="de-DE" sz="1600" dirty="0" smtClean="0"/>
              <a:t>.“</a:t>
            </a:r>
            <a:endParaRPr lang="de-DE" sz="1600" dirty="0"/>
          </a:p>
        </p:txBody>
      </p:sp>
      <p:sp>
        <p:nvSpPr>
          <p:cNvPr id="6" name="Abgerundete rechteckige Legende 5"/>
          <p:cNvSpPr/>
          <p:nvPr/>
        </p:nvSpPr>
        <p:spPr>
          <a:xfrm>
            <a:off x="126098" y="3715079"/>
            <a:ext cx="5256584" cy="2852955"/>
          </a:xfrm>
          <a:prstGeom prst="wedgeRoundRectCallout">
            <a:avLst>
              <a:gd name="adj1" fmla="val 62891"/>
              <a:gd name="adj2" fmla="val 12174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„</a:t>
            </a:r>
            <a:r>
              <a:rPr lang="de-DE" sz="1600" dirty="0" err="1" smtClean="0"/>
              <a:t>Everyone</a:t>
            </a:r>
            <a:r>
              <a:rPr lang="de-DE" sz="1600" dirty="0" smtClean="0"/>
              <a:t> </a:t>
            </a:r>
            <a:r>
              <a:rPr lang="de-DE" sz="1600" dirty="0" err="1" smtClean="0"/>
              <a:t>should</a:t>
            </a:r>
            <a:r>
              <a:rPr lang="de-DE" sz="1600" dirty="0" smtClean="0"/>
              <a:t> </a:t>
            </a:r>
            <a:r>
              <a:rPr lang="de-DE" sz="1600" dirty="0" err="1" smtClean="0"/>
              <a:t>see</a:t>
            </a:r>
            <a:r>
              <a:rPr lang="de-DE" sz="1600" dirty="0" smtClean="0"/>
              <a:t> it. </a:t>
            </a:r>
            <a:r>
              <a:rPr lang="de-DE" sz="1600" dirty="0" err="1" smtClean="0"/>
              <a:t>It‘s</a:t>
            </a:r>
            <a:r>
              <a:rPr lang="de-DE" sz="1600" dirty="0" smtClean="0"/>
              <a:t> </a:t>
            </a:r>
            <a:r>
              <a:rPr lang="de-DE" sz="1600" dirty="0" err="1" smtClean="0"/>
              <a:t>important</a:t>
            </a:r>
            <a:r>
              <a:rPr lang="de-DE" sz="1600" dirty="0" smtClean="0"/>
              <a:t> </a:t>
            </a:r>
            <a:r>
              <a:rPr lang="de-DE" sz="1600" dirty="0" err="1" smtClean="0"/>
              <a:t>for</a:t>
            </a:r>
            <a:r>
              <a:rPr lang="de-DE" sz="1600" dirty="0" smtClean="0"/>
              <a:t> </a:t>
            </a:r>
            <a:r>
              <a:rPr lang="de-DE" sz="1600" dirty="0" err="1" smtClean="0"/>
              <a:t>me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show</a:t>
            </a:r>
            <a:r>
              <a:rPr lang="de-DE" sz="1600" dirty="0" smtClean="0"/>
              <a:t> </a:t>
            </a:r>
            <a:r>
              <a:rPr lang="de-DE" sz="1600" dirty="0" err="1" smtClean="0"/>
              <a:t>it</a:t>
            </a:r>
            <a:r>
              <a:rPr lang="de-DE" sz="1600" dirty="0" smtClean="0"/>
              <a:t> [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photovoltaic</a:t>
            </a:r>
            <a:r>
              <a:rPr lang="de-DE" sz="1600" dirty="0" smtClean="0"/>
              <a:t> </a:t>
            </a:r>
            <a:r>
              <a:rPr lang="de-DE" sz="1600" dirty="0" err="1" smtClean="0"/>
              <a:t>system</a:t>
            </a:r>
            <a:r>
              <a:rPr lang="de-DE" sz="1600" dirty="0" smtClean="0"/>
              <a:t>]. […] Just </a:t>
            </a:r>
            <a:r>
              <a:rPr lang="de-DE" sz="1600" dirty="0" err="1" smtClean="0"/>
              <a:t>as</a:t>
            </a:r>
            <a:r>
              <a:rPr lang="de-DE" sz="1600" dirty="0" smtClean="0"/>
              <a:t> – </a:t>
            </a:r>
            <a:r>
              <a:rPr lang="de-DE" sz="1600" dirty="0" err="1" smtClean="0"/>
              <a:t>when</a:t>
            </a:r>
            <a:r>
              <a:rPr lang="de-DE" sz="1600" dirty="0" smtClean="0"/>
              <a:t> I </a:t>
            </a:r>
            <a:r>
              <a:rPr lang="de-DE" sz="1600" dirty="0" err="1" smtClean="0"/>
              <a:t>drive</a:t>
            </a:r>
            <a:r>
              <a:rPr lang="de-DE" sz="1600" dirty="0" smtClean="0"/>
              <a:t> an </a:t>
            </a:r>
            <a:r>
              <a:rPr lang="de-DE" sz="1600" dirty="0" err="1" smtClean="0"/>
              <a:t>electric</a:t>
            </a:r>
            <a:r>
              <a:rPr lang="de-DE" sz="1600" dirty="0" smtClean="0"/>
              <a:t> </a:t>
            </a:r>
            <a:r>
              <a:rPr lang="de-DE" sz="1600" dirty="0" err="1" smtClean="0"/>
              <a:t>or</a:t>
            </a:r>
            <a:r>
              <a:rPr lang="de-DE" sz="1600" dirty="0" smtClean="0"/>
              <a:t> hybrid </a:t>
            </a:r>
            <a:r>
              <a:rPr lang="de-DE" sz="1600" dirty="0" err="1" smtClean="0"/>
              <a:t>car</a:t>
            </a:r>
            <a:r>
              <a:rPr lang="de-DE" sz="1600" dirty="0" smtClean="0"/>
              <a:t> – I </a:t>
            </a:r>
            <a:r>
              <a:rPr lang="de-DE" sz="1600" dirty="0" err="1" smtClean="0"/>
              <a:t>want</a:t>
            </a:r>
            <a:r>
              <a:rPr lang="de-DE" sz="1600" dirty="0" smtClean="0"/>
              <a:t> </a:t>
            </a:r>
            <a:r>
              <a:rPr lang="de-DE" sz="1600" dirty="0" err="1" smtClean="0"/>
              <a:t>one</a:t>
            </a:r>
            <a:r>
              <a:rPr lang="de-DE" sz="1600" dirty="0" smtClean="0"/>
              <a:t> </a:t>
            </a:r>
            <a:r>
              <a:rPr lang="de-DE" sz="1600" dirty="0" err="1" smtClean="0"/>
              <a:t>where</a:t>
            </a:r>
            <a:r>
              <a:rPr lang="de-DE" sz="1600" dirty="0" smtClean="0"/>
              <a:t> </a:t>
            </a:r>
            <a:r>
              <a:rPr lang="de-DE" sz="1600" dirty="0" err="1" smtClean="0"/>
              <a:t>everybody</a:t>
            </a:r>
            <a:r>
              <a:rPr lang="de-DE" sz="1600" dirty="0" smtClean="0"/>
              <a:t> </a:t>
            </a:r>
            <a:r>
              <a:rPr lang="de-DE" sz="1600" dirty="0" err="1" smtClean="0"/>
              <a:t>can</a:t>
            </a:r>
            <a:r>
              <a:rPr lang="de-DE" sz="1600" dirty="0" smtClean="0"/>
              <a:t> </a:t>
            </a:r>
            <a:r>
              <a:rPr lang="de-DE" sz="1600" dirty="0" err="1" smtClean="0"/>
              <a:t>see</a:t>
            </a:r>
            <a:r>
              <a:rPr lang="de-DE" sz="1600" dirty="0" smtClean="0"/>
              <a:t> it. </a:t>
            </a:r>
            <a:r>
              <a:rPr lang="de-DE" sz="1600" dirty="0" err="1" smtClean="0"/>
              <a:t>That‘s</a:t>
            </a:r>
            <a:r>
              <a:rPr lang="de-DE" sz="1600" dirty="0" smtClean="0"/>
              <a:t> an </a:t>
            </a:r>
            <a:r>
              <a:rPr lang="de-DE" sz="1600" dirty="0" err="1" smtClean="0"/>
              <a:t>image</a:t>
            </a:r>
            <a:r>
              <a:rPr lang="de-DE" sz="1600" dirty="0" smtClean="0"/>
              <a:t> </a:t>
            </a:r>
            <a:r>
              <a:rPr lang="de-DE" sz="1600" dirty="0" err="1" smtClean="0"/>
              <a:t>that</a:t>
            </a:r>
            <a:r>
              <a:rPr lang="de-DE" sz="1600" dirty="0" smtClean="0"/>
              <a:t> I </a:t>
            </a:r>
            <a:r>
              <a:rPr lang="de-DE" sz="1600" dirty="0" err="1" smtClean="0"/>
              <a:t>like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have</a:t>
            </a:r>
            <a:r>
              <a:rPr lang="de-DE" sz="1600" dirty="0" smtClean="0"/>
              <a:t>. […] I </a:t>
            </a:r>
            <a:r>
              <a:rPr lang="de-DE" sz="1600" dirty="0" err="1" smtClean="0"/>
              <a:t>want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be</a:t>
            </a:r>
            <a:r>
              <a:rPr lang="de-DE" sz="1600" dirty="0"/>
              <a:t> </a:t>
            </a:r>
            <a:r>
              <a:rPr lang="de-DE" sz="1600" dirty="0" err="1" smtClean="0"/>
              <a:t>regarded</a:t>
            </a:r>
            <a:r>
              <a:rPr lang="de-DE" sz="1600" dirty="0" smtClean="0"/>
              <a:t> </a:t>
            </a:r>
            <a:r>
              <a:rPr lang="de-DE" sz="1600" dirty="0" err="1" smtClean="0"/>
              <a:t>as</a:t>
            </a:r>
            <a:r>
              <a:rPr lang="de-DE" sz="1600" dirty="0" smtClean="0"/>
              <a:t> </a:t>
            </a:r>
            <a:r>
              <a:rPr lang="de-DE" sz="1600" dirty="0" err="1" smtClean="0"/>
              <a:t>ecological</a:t>
            </a:r>
            <a:r>
              <a:rPr lang="de-DE" sz="1600" dirty="0" smtClean="0"/>
              <a:t> </a:t>
            </a:r>
            <a:r>
              <a:rPr lang="de-DE" sz="1600" dirty="0" err="1" smtClean="0"/>
              <a:t>citizen</a:t>
            </a:r>
            <a:r>
              <a:rPr lang="de-DE" sz="1600" dirty="0" smtClean="0"/>
              <a:t>. The </a:t>
            </a:r>
            <a:r>
              <a:rPr lang="de-DE" sz="1600" dirty="0" err="1" smtClean="0"/>
              <a:t>photovoltaic</a:t>
            </a:r>
            <a:r>
              <a:rPr lang="de-DE" sz="1600" dirty="0" smtClean="0"/>
              <a:t> </a:t>
            </a:r>
            <a:r>
              <a:rPr lang="de-DE" sz="1600" dirty="0" err="1" smtClean="0"/>
              <a:t>system</a:t>
            </a:r>
            <a:r>
              <a:rPr lang="de-DE" sz="1600" dirty="0" smtClean="0"/>
              <a:t> </a:t>
            </a:r>
            <a:r>
              <a:rPr lang="de-DE" sz="1600" dirty="0" err="1" smtClean="0"/>
              <a:t>fits</a:t>
            </a:r>
            <a:r>
              <a:rPr lang="de-DE" sz="1600" dirty="0" smtClean="0"/>
              <a:t> </a:t>
            </a:r>
            <a:r>
              <a:rPr lang="de-DE" sz="1600" dirty="0" err="1" smtClean="0"/>
              <a:t>perfectly</a:t>
            </a:r>
            <a:r>
              <a:rPr lang="de-DE" sz="1600" dirty="0" smtClean="0"/>
              <a:t> </a:t>
            </a:r>
            <a:r>
              <a:rPr lang="de-DE" sz="1600" dirty="0" err="1" smtClean="0"/>
              <a:t>here</a:t>
            </a:r>
            <a:r>
              <a:rPr lang="de-DE" sz="1600" dirty="0" smtClean="0"/>
              <a:t>. […] I </a:t>
            </a:r>
            <a:r>
              <a:rPr lang="de-DE" sz="1600" dirty="0" err="1" smtClean="0"/>
              <a:t>have</a:t>
            </a:r>
            <a:r>
              <a:rPr lang="de-DE" sz="1600" dirty="0" smtClean="0"/>
              <a:t> </a:t>
            </a:r>
            <a:r>
              <a:rPr lang="de-DE" sz="1600" dirty="0" err="1" smtClean="0"/>
              <a:t>insulated</a:t>
            </a:r>
            <a:r>
              <a:rPr lang="de-DE" sz="1600" dirty="0" smtClean="0"/>
              <a:t> </a:t>
            </a:r>
            <a:r>
              <a:rPr lang="de-DE" sz="1600" dirty="0" err="1" smtClean="0"/>
              <a:t>my</a:t>
            </a:r>
            <a:r>
              <a:rPr lang="de-DE" sz="1600" dirty="0" smtClean="0"/>
              <a:t> </a:t>
            </a:r>
            <a:r>
              <a:rPr lang="de-DE" sz="1600" dirty="0" err="1" smtClean="0"/>
              <a:t>house</a:t>
            </a:r>
            <a:r>
              <a:rPr lang="de-DE" sz="1600" dirty="0" smtClean="0"/>
              <a:t>, I </a:t>
            </a:r>
            <a:r>
              <a:rPr lang="de-DE" sz="1600" dirty="0" err="1" smtClean="0"/>
              <a:t>own</a:t>
            </a:r>
            <a:r>
              <a:rPr lang="de-DE" sz="1600" dirty="0" smtClean="0"/>
              <a:t> a </a:t>
            </a:r>
            <a:r>
              <a:rPr lang="en-US" sz="1600" dirty="0"/>
              <a:t>combined heat and power </a:t>
            </a:r>
            <a:r>
              <a:rPr lang="en-US" sz="1600" dirty="0" smtClean="0"/>
              <a:t>unit as well as a photovoltaic system. Thus, I have saved such-and-such a percentage of CO2. However, this is only visible for others through the photovoltaic system.”</a:t>
            </a:r>
          </a:p>
        </p:txBody>
      </p:sp>
    </p:spTree>
    <p:extLst>
      <p:ext uri="{BB962C8B-B14F-4D97-AF65-F5344CB8AC3E}">
        <p14:creationId xmlns:p14="http://schemas.microsoft.com/office/powerpoint/2010/main" xmlns="" val="2316601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7C676-12DB-49ED-8CB6-EDC7BA95B750}" type="slidenum">
              <a:rPr lang="en-US" smtClean="0"/>
              <a:pPr/>
              <a:t>7</a:t>
            </a:fld>
            <a:endParaRPr lang="de-DE" smtClean="0"/>
          </a:p>
          <a:p>
            <a:r>
              <a:rPr lang="de-DE" smtClean="0"/>
              <a:t>---</a:t>
            </a:r>
          </a:p>
          <a:p>
            <a:r>
              <a:rPr lang="de-DE" smtClean="0"/>
              <a:t>30</a:t>
            </a:r>
            <a:endParaRPr lang="en-US"/>
          </a:p>
        </p:txBody>
      </p:sp>
      <p:sp>
        <p:nvSpPr>
          <p:cNvPr id="4" name="Textfeld 3"/>
          <p:cNvSpPr txBox="1"/>
          <p:nvPr/>
        </p:nvSpPr>
        <p:spPr>
          <a:xfrm>
            <a:off x="971600" y="303039"/>
            <a:ext cx="5040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err="1" smtClean="0">
                <a:latin typeface="+mj-lt"/>
              </a:rPr>
              <a:t>Economically</a:t>
            </a:r>
            <a:r>
              <a:rPr lang="de-DE" sz="2400" b="1" dirty="0" smtClean="0">
                <a:latin typeface="+mj-lt"/>
              </a:rPr>
              <a:t> </a:t>
            </a:r>
            <a:r>
              <a:rPr lang="de-DE" sz="2400" b="1" dirty="0" err="1" smtClean="0">
                <a:latin typeface="+mj-lt"/>
              </a:rPr>
              <a:t>Dominated</a:t>
            </a:r>
            <a:r>
              <a:rPr lang="de-DE" sz="2400" b="1" dirty="0" smtClean="0">
                <a:latin typeface="+mj-lt"/>
              </a:rPr>
              <a:t> </a:t>
            </a:r>
          </a:p>
          <a:p>
            <a:pPr algn="ctr"/>
            <a:r>
              <a:rPr lang="de-DE" sz="2400" b="1" dirty="0" smtClean="0">
                <a:latin typeface="+mj-lt"/>
              </a:rPr>
              <a:t>Mental Model</a:t>
            </a:r>
            <a:endParaRPr lang="de-DE" sz="2400" b="1" dirty="0">
              <a:latin typeface="+mj-lt"/>
            </a:endParaRPr>
          </a:p>
        </p:txBody>
      </p:sp>
      <p:pic>
        <p:nvPicPr>
          <p:cNvPr id="2050" name="Picture 2" descr="C:\Users\Marco\Desktop\Economic - Micr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7644" y="1437680"/>
            <a:ext cx="6408712" cy="4531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bgerundete rechteckige Legende 4"/>
          <p:cNvSpPr/>
          <p:nvPr/>
        </p:nvSpPr>
        <p:spPr>
          <a:xfrm>
            <a:off x="4932039" y="620688"/>
            <a:ext cx="4211961" cy="1402223"/>
          </a:xfrm>
          <a:prstGeom prst="wedgeRoundRectCallout">
            <a:avLst>
              <a:gd name="adj1" fmla="val -53288"/>
              <a:gd name="adj2" fmla="val 93546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„[…]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decision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buy</a:t>
            </a:r>
            <a:r>
              <a:rPr lang="de-DE" sz="1600" dirty="0" smtClean="0"/>
              <a:t> a </a:t>
            </a:r>
            <a:r>
              <a:rPr lang="de-DE" sz="1600" dirty="0" err="1" smtClean="0"/>
              <a:t>photovoltaic</a:t>
            </a:r>
            <a:r>
              <a:rPr lang="de-DE" sz="1600" dirty="0" smtClean="0"/>
              <a:t> </a:t>
            </a:r>
            <a:r>
              <a:rPr lang="de-DE" sz="1600" dirty="0" err="1" smtClean="0"/>
              <a:t>system</a:t>
            </a:r>
            <a:r>
              <a:rPr lang="de-DE" sz="1600" dirty="0" smtClean="0"/>
              <a:t> </a:t>
            </a:r>
            <a:r>
              <a:rPr lang="de-DE" sz="1600" dirty="0" err="1" smtClean="0"/>
              <a:t>and</a:t>
            </a:r>
            <a:r>
              <a:rPr lang="de-DE" sz="1600" dirty="0" smtClean="0"/>
              <a:t> not </a:t>
            </a:r>
            <a:r>
              <a:rPr lang="de-DE" sz="1600" dirty="0" err="1" smtClean="0"/>
              <a:t>any</a:t>
            </a:r>
            <a:r>
              <a:rPr lang="de-DE" sz="1600" dirty="0" smtClean="0"/>
              <a:t> </a:t>
            </a:r>
            <a:r>
              <a:rPr lang="de-DE" sz="1600" dirty="0" err="1" smtClean="0"/>
              <a:t>other</a:t>
            </a:r>
            <a:r>
              <a:rPr lang="de-DE" sz="1600" dirty="0" smtClean="0"/>
              <a:t> </a:t>
            </a:r>
            <a:r>
              <a:rPr lang="de-DE" sz="1600" dirty="0" err="1" smtClean="0"/>
              <a:t>energy</a:t>
            </a:r>
            <a:r>
              <a:rPr lang="de-DE" sz="1600" dirty="0" smtClean="0"/>
              <a:t> </a:t>
            </a:r>
            <a:r>
              <a:rPr lang="de-DE" sz="1600" dirty="0" err="1" smtClean="0"/>
              <a:t>efficiency</a:t>
            </a:r>
            <a:r>
              <a:rPr lang="de-DE" sz="1600" dirty="0" smtClean="0"/>
              <a:t> </a:t>
            </a:r>
            <a:r>
              <a:rPr lang="de-DE" sz="1600" dirty="0" err="1" smtClean="0"/>
              <a:t>technology</a:t>
            </a:r>
            <a:r>
              <a:rPr lang="de-DE" sz="1600" dirty="0" smtClean="0"/>
              <a:t>, </a:t>
            </a:r>
            <a:r>
              <a:rPr lang="de-DE" sz="1600" dirty="0" err="1" smtClean="0"/>
              <a:t>which</a:t>
            </a:r>
            <a:r>
              <a:rPr lang="de-DE" sz="1600" dirty="0" smtClean="0"/>
              <a:t> </a:t>
            </a:r>
            <a:r>
              <a:rPr lang="de-DE" sz="1600" dirty="0" err="1" smtClean="0"/>
              <a:t>would</a:t>
            </a:r>
            <a:r>
              <a:rPr lang="de-DE" sz="1600" dirty="0" smtClean="0"/>
              <a:t> </a:t>
            </a:r>
            <a:r>
              <a:rPr lang="de-DE" sz="1600" dirty="0" err="1" smtClean="0"/>
              <a:t>have</a:t>
            </a:r>
            <a:r>
              <a:rPr lang="de-DE" sz="1600" dirty="0" smtClean="0"/>
              <a:t> </a:t>
            </a:r>
            <a:r>
              <a:rPr lang="de-DE" sz="1600" dirty="0" err="1" smtClean="0"/>
              <a:t>been</a:t>
            </a:r>
            <a:r>
              <a:rPr lang="de-DE" sz="1600" dirty="0" smtClean="0"/>
              <a:t> </a:t>
            </a:r>
            <a:r>
              <a:rPr lang="de-DE" sz="1600" dirty="0" err="1" smtClean="0"/>
              <a:t>affordable</a:t>
            </a:r>
            <a:r>
              <a:rPr lang="de-DE" sz="1600" dirty="0" smtClean="0"/>
              <a:t>, was </a:t>
            </a:r>
            <a:r>
              <a:rPr lang="de-DE" sz="1600" dirty="0" err="1" smtClean="0"/>
              <a:t>driven</a:t>
            </a:r>
            <a:r>
              <a:rPr lang="de-DE" sz="1600" dirty="0" smtClean="0"/>
              <a:t> </a:t>
            </a:r>
            <a:r>
              <a:rPr lang="de-DE" sz="1600" dirty="0" err="1" smtClean="0"/>
              <a:t>by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/>
              <a:t> </a:t>
            </a:r>
            <a:r>
              <a:rPr lang="de-DE" sz="1600" dirty="0" err="1" smtClean="0"/>
              <a:t>profitability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photovoltaic</a:t>
            </a:r>
            <a:r>
              <a:rPr lang="de-DE" sz="1600" dirty="0" smtClean="0"/>
              <a:t> </a:t>
            </a:r>
            <a:r>
              <a:rPr lang="de-DE" sz="1600" dirty="0" err="1" smtClean="0"/>
              <a:t>systems</a:t>
            </a:r>
            <a:r>
              <a:rPr lang="de-DE" sz="1600" dirty="0" smtClean="0"/>
              <a:t>.“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xmlns="" val="823807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7C676-12DB-49ED-8CB6-EDC7BA95B750}" type="slidenum">
              <a:rPr lang="en-US" smtClean="0"/>
              <a:pPr/>
              <a:t>8</a:t>
            </a:fld>
            <a:endParaRPr lang="de-DE" smtClean="0"/>
          </a:p>
          <a:p>
            <a:r>
              <a:rPr lang="de-DE" smtClean="0"/>
              <a:t>---</a:t>
            </a:r>
          </a:p>
          <a:p>
            <a:r>
              <a:rPr lang="de-DE" smtClean="0"/>
              <a:t>30</a:t>
            </a:r>
            <a:endParaRPr lang="en-US"/>
          </a:p>
        </p:txBody>
      </p:sp>
      <p:sp>
        <p:nvSpPr>
          <p:cNvPr id="4" name="Textfeld 3"/>
          <p:cNvSpPr txBox="1"/>
          <p:nvPr/>
        </p:nvSpPr>
        <p:spPr>
          <a:xfrm>
            <a:off x="971600" y="303039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err="1" smtClean="0">
                <a:latin typeface="+mj-lt"/>
              </a:rPr>
              <a:t>Aggregated</a:t>
            </a:r>
            <a:r>
              <a:rPr lang="de-DE" sz="2400" b="1" dirty="0" smtClean="0">
                <a:latin typeface="+mj-lt"/>
              </a:rPr>
              <a:t> Mental Modell</a:t>
            </a:r>
            <a:endParaRPr lang="de-DE" sz="2400" b="1" dirty="0">
              <a:latin typeface="+mj-lt"/>
            </a:endParaRPr>
          </a:p>
        </p:txBody>
      </p:sp>
      <p:pic>
        <p:nvPicPr>
          <p:cNvPr id="3075" name="Picture 3" descr="C:\Users\Marco\Desktop\Uni\Projekte\Dissertation Photovoltaik\Dissertation - Auswertung\Ladder-Maps\JPGs\Overall - Micr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3588" y="1124744"/>
            <a:ext cx="7416824" cy="5244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2155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Different </a:t>
            </a:r>
            <a:r>
              <a:rPr lang="de-DE" dirty="0" err="1" smtClean="0"/>
              <a:t>types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consumers</a:t>
            </a:r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de-DE" dirty="0" err="1" smtClean="0"/>
              <a:t>Complex</a:t>
            </a:r>
            <a:r>
              <a:rPr lang="de-DE" dirty="0" smtClean="0"/>
              <a:t> motivational </a:t>
            </a:r>
            <a:r>
              <a:rPr lang="de-DE" dirty="0" err="1" smtClean="0"/>
              <a:t>structures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go</a:t>
            </a:r>
            <a:r>
              <a:rPr lang="de-DE" dirty="0" smtClean="0"/>
              <a:t> </a:t>
            </a:r>
            <a:r>
              <a:rPr lang="de-DE" dirty="0" err="1" smtClean="0"/>
              <a:t>beyond</a:t>
            </a:r>
            <a:r>
              <a:rPr lang="de-DE" dirty="0" smtClean="0"/>
              <a:t> environmental </a:t>
            </a:r>
            <a:r>
              <a:rPr lang="de-DE" dirty="0" err="1" smtClean="0"/>
              <a:t>consciousness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pure </a:t>
            </a:r>
            <a:r>
              <a:rPr lang="de-DE" dirty="0" err="1" smtClean="0"/>
              <a:t>economic</a:t>
            </a:r>
            <a:r>
              <a:rPr lang="de-DE" dirty="0" smtClean="0"/>
              <a:t> </a:t>
            </a:r>
            <a:r>
              <a:rPr lang="de-DE" dirty="0" err="1" smtClean="0"/>
              <a:t>utility</a:t>
            </a:r>
            <a:r>
              <a:rPr lang="de-DE" dirty="0" smtClean="0"/>
              <a:t> </a:t>
            </a:r>
            <a:r>
              <a:rPr lang="de-DE" dirty="0" err="1" smtClean="0"/>
              <a:t>maximization</a:t>
            </a:r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endParaRPr lang="de-DE" dirty="0"/>
          </a:p>
          <a:p>
            <a:pPr marL="342900" indent="-342900">
              <a:buFont typeface="Arial" pitchFamily="34" charset="0"/>
              <a:buChar char="•"/>
            </a:pPr>
            <a:r>
              <a:rPr lang="de-DE" dirty="0" err="1"/>
              <a:t>Policies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well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societal</a:t>
            </a:r>
            <a:r>
              <a:rPr lang="de-DE" dirty="0"/>
              <a:t> </a:t>
            </a:r>
            <a:r>
              <a:rPr lang="de-DE" dirty="0" err="1"/>
              <a:t>discourses</a:t>
            </a:r>
            <a:r>
              <a:rPr lang="de-DE" dirty="0"/>
              <a:t> </a:t>
            </a:r>
            <a:r>
              <a:rPr lang="de-DE" dirty="0" err="1" smtClean="0"/>
              <a:t>may</a:t>
            </a:r>
            <a:r>
              <a:rPr lang="de-DE" dirty="0" smtClean="0"/>
              <a:t> </a:t>
            </a:r>
            <a:r>
              <a:rPr lang="de-DE" dirty="0" err="1" smtClean="0"/>
              <a:t>affect</a:t>
            </a:r>
            <a:r>
              <a:rPr lang="de-DE" dirty="0" smtClean="0"/>
              <a:t> different </a:t>
            </a:r>
            <a:r>
              <a:rPr lang="de-DE" dirty="0" err="1" smtClean="0"/>
              <a:t>consumer</a:t>
            </a:r>
            <a:r>
              <a:rPr lang="de-DE" dirty="0" smtClean="0"/>
              <a:t> </a:t>
            </a:r>
            <a:r>
              <a:rPr lang="de-DE" dirty="0" err="1"/>
              <a:t>types</a:t>
            </a:r>
            <a:r>
              <a:rPr lang="de-DE" dirty="0"/>
              <a:t> </a:t>
            </a:r>
            <a:r>
              <a:rPr lang="de-DE" dirty="0" smtClean="0"/>
              <a:t>in different </a:t>
            </a:r>
            <a:r>
              <a:rPr lang="de-DE" dirty="0" err="1" smtClean="0"/>
              <a:t>ways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7C676-12DB-49ED-8CB6-EDC7BA95B750}" type="slidenum">
              <a:rPr lang="en-US" smtClean="0"/>
              <a:pPr/>
              <a:t>9</a:t>
            </a:fld>
            <a:endParaRPr lang="de-DE" smtClean="0"/>
          </a:p>
          <a:p>
            <a:r>
              <a:rPr lang="de-DE" smtClean="0"/>
              <a:t>---</a:t>
            </a:r>
          </a:p>
          <a:p>
            <a:r>
              <a:rPr lang="de-DE" smtClean="0"/>
              <a:t>30</a:t>
            </a:r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971600" y="303039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err="1" smtClean="0">
                <a:latin typeface="+mj-lt"/>
              </a:rPr>
              <a:t>Conclusions</a:t>
            </a:r>
            <a:endParaRPr lang="de-DE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569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Futura Lt BT"/>
        <a:ea typeface=""/>
        <a:cs typeface=""/>
      </a:majorFont>
      <a:minorFont>
        <a:latin typeface="Futura Lt B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605</Words>
  <Application>Microsoft Office PowerPoint</Application>
  <PresentationFormat>Bildschirmpräsentation (4:3)</PresentationFormat>
  <Paragraphs>78</Paragraphs>
  <Slides>11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Standarddesign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</vt:vector>
  </TitlesOfParts>
  <Company>ME International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Daniel Philipp</dc:creator>
  <cp:lastModifiedBy>Yo</cp:lastModifiedBy>
  <cp:revision>55</cp:revision>
  <dcterms:created xsi:type="dcterms:W3CDTF">2008-09-02T13:12:02Z</dcterms:created>
  <dcterms:modified xsi:type="dcterms:W3CDTF">2013-02-27T18:56:58Z</dcterms:modified>
</cp:coreProperties>
</file>